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3" r:id="rId3"/>
    <p:sldId id="264" r:id="rId4"/>
    <p:sldId id="259" r:id="rId5"/>
    <p:sldId id="261" r:id="rId6"/>
    <p:sldId id="260" r:id="rId7"/>
    <p:sldId id="26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22"/>
    <p:restoredTop sz="95775"/>
  </p:normalViewPr>
  <p:slideViewPr>
    <p:cSldViewPr snapToGrid="0" snapToObjects="1">
      <p:cViewPr varScale="1">
        <p:scale>
          <a:sx n="64" d="100"/>
          <a:sy n="64" d="100"/>
        </p:scale>
        <p:origin x="200" y="1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94657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33407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374637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31034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426551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21362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57643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48038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15284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259332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5/3/21</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dirty="0"/>
          </a:p>
        </p:txBody>
      </p:sp>
    </p:spTree>
    <p:extLst>
      <p:ext uri="{BB962C8B-B14F-4D97-AF65-F5344CB8AC3E}">
        <p14:creationId xmlns:p14="http://schemas.microsoft.com/office/powerpoint/2010/main" val="156432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5/3/21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2579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IPsPRaZP6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009F98-9411-5542-B560-DCD3CDEDB11A}"/>
              </a:ext>
            </a:extLst>
          </p:cNvPr>
          <p:cNvSpPr>
            <a:spLocks noGrp="1"/>
          </p:cNvSpPr>
          <p:nvPr>
            <p:ph type="ctrTitle"/>
          </p:nvPr>
        </p:nvSpPr>
        <p:spPr>
          <a:xfrm>
            <a:off x="5604552" y="871758"/>
            <a:ext cx="5825448" cy="3871143"/>
          </a:xfrm>
        </p:spPr>
        <p:txBody>
          <a:bodyPr>
            <a:normAutofit/>
          </a:bodyPr>
          <a:lstStyle/>
          <a:p>
            <a:r>
              <a:rPr lang="en-US" dirty="0"/>
              <a:t>Students with Disabilities and their inclusion in Universities </a:t>
            </a:r>
          </a:p>
        </p:txBody>
      </p:sp>
      <p:sp>
        <p:nvSpPr>
          <p:cNvPr id="3" name="Subtitle 2">
            <a:extLst>
              <a:ext uri="{FF2B5EF4-FFF2-40B4-BE49-F238E27FC236}">
                <a16:creationId xmlns:a16="http://schemas.microsoft.com/office/drawing/2014/main" id="{72B0BAD7-CD1F-3741-89EF-62E9C0BB3BA0}"/>
              </a:ext>
            </a:extLst>
          </p:cNvPr>
          <p:cNvSpPr>
            <a:spLocks noGrp="1"/>
          </p:cNvSpPr>
          <p:nvPr>
            <p:ph type="subTitle" idx="1"/>
          </p:nvPr>
        </p:nvSpPr>
        <p:spPr>
          <a:xfrm>
            <a:off x="5619964" y="4785543"/>
            <a:ext cx="5322013" cy="1005657"/>
          </a:xfrm>
        </p:spPr>
        <p:txBody>
          <a:bodyPr>
            <a:normAutofit/>
          </a:bodyPr>
          <a:lstStyle/>
          <a:p>
            <a:endParaRPr lang="en-US" dirty="0"/>
          </a:p>
        </p:txBody>
      </p:sp>
      <p:pic>
        <p:nvPicPr>
          <p:cNvPr id="4" name="Picture 3">
            <a:extLst>
              <a:ext uri="{FF2B5EF4-FFF2-40B4-BE49-F238E27FC236}">
                <a16:creationId xmlns:a16="http://schemas.microsoft.com/office/drawing/2014/main" id="{2489F2C7-B2FC-48EA-A7C2-5541BF22E735}"/>
              </a:ext>
            </a:extLst>
          </p:cNvPr>
          <p:cNvPicPr>
            <a:picLocks noChangeAspect="1"/>
          </p:cNvPicPr>
          <p:nvPr/>
        </p:nvPicPr>
        <p:blipFill rotWithShape="1">
          <a:blip r:embed="rId2"/>
          <a:srcRect l="21714" r="27441"/>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DEB393-41E0-B04F-9D58-727A92E30E88}"/>
              </a:ext>
            </a:extLst>
          </p:cNvPr>
          <p:cNvPicPr>
            <a:picLocks noChangeAspect="1"/>
          </p:cNvPicPr>
          <p:nvPr/>
        </p:nvPicPr>
        <p:blipFill rotWithShape="1">
          <a:blip r:embed="rId2"/>
          <a:srcRect l="21714" r="27441"/>
          <a:stretch/>
        </p:blipFill>
        <p:spPr>
          <a:xfrm>
            <a:off x="0" y="11"/>
            <a:ext cx="4876799" cy="6857989"/>
          </a:xfrm>
          <a:prstGeom prst="rect">
            <a:avLst/>
          </a:prstGeom>
        </p:spPr>
      </p:pic>
    </p:spTree>
    <p:extLst>
      <p:ext uri="{BB962C8B-B14F-4D97-AF65-F5344CB8AC3E}">
        <p14:creationId xmlns:p14="http://schemas.microsoft.com/office/powerpoint/2010/main" val="26734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474-FF80-3549-B8A3-C28EDC15672F}"/>
              </a:ext>
            </a:extLst>
          </p:cNvPr>
          <p:cNvSpPr>
            <a:spLocks noGrp="1"/>
          </p:cNvSpPr>
          <p:nvPr>
            <p:ph type="title"/>
          </p:nvPr>
        </p:nvSpPr>
        <p:spPr>
          <a:xfrm>
            <a:off x="700636" y="922096"/>
            <a:ext cx="11074598" cy="1371030"/>
          </a:xfrm>
        </p:spPr>
        <p:txBody>
          <a:bodyPr>
            <a:noAutofit/>
          </a:bodyPr>
          <a:lstStyle/>
          <a:p>
            <a:r>
              <a:rPr lang="en-US" dirty="0"/>
              <a:t>My topic</a:t>
            </a:r>
            <a:br>
              <a:rPr lang="en-US" dirty="0"/>
            </a:br>
            <a:r>
              <a:rPr lang="en-US" sz="2800" dirty="0"/>
              <a:t>inclusion in the classroom at the university level and Disabled student’s occupations </a:t>
            </a:r>
            <a:endParaRPr lang="en-US" sz="3400" dirty="0"/>
          </a:p>
        </p:txBody>
      </p:sp>
      <p:sp>
        <p:nvSpPr>
          <p:cNvPr id="3" name="Content Placeholder 2">
            <a:extLst>
              <a:ext uri="{FF2B5EF4-FFF2-40B4-BE49-F238E27FC236}">
                <a16:creationId xmlns:a16="http://schemas.microsoft.com/office/drawing/2014/main" id="{5111262C-BE39-F247-A711-284FA877F776}"/>
              </a:ext>
            </a:extLst>
          </p:cNvPr>
          <p:cNvSpPr>
            <a:spLocks noGrp="1"/>
          </p:cNvSpPr>
          <p:nvPr>
            <p:ph idx="1"/>
          </p:nvPr>
        </p:nvSpPr>
        <p:spPr>
          <a:xfrm>
            <a:off x="700636" y="2610367"/>
            <a:ext cx="10691265" cy="3636088"/>
          </a:xfrm>
        </p:spPr>
        <p:txBody>
          <a:bodyPr>
            <a:normAutofit fontScale="92500"/>
          </a:bodyPr>
          <a:lstStyle/>
          <a:p>
            <a:r>
              <a:rPr lang="en-US" b="1" dirty="0"/>
              <a:t>Occupational Therapy: </a:t>
            </a:r>
            <a:r>
              <a:rPr lang="en-US" dirty="0"/>
              <a:t>a form of therapy for those recuperating from physical or mental illness that encourages rehabilitation through the performance of activities required in daily life.</a:t>
            </a:r>
          </a:p>
          <a:p>
            <a:r>
              <a:rPr lang="en-US" b="1" dirty="0"/>
              <a:t>Occupations: </a:t>
            </a:r>
            <a:r>
              <a:rPr lang="en-US" dirty="0"/>
              <a:t>Activities of Daily living that include but are not limited to self care, leisure, work, hygiene, and/or school </a:t>
            </a:r>
          </a:p>
          <a:p>
            <a:r>
              <a:rPr lang="en-US" b="1" dirty="0"/>
              <a:t>Disabilities: </a:t>
            </a:r>
            <a:r>
              <a:rPr lang="en-US" dirty="0"/>
              <a:t>a physical or mental condition that limits a person's movements, senses, or activities.</a:t>
            </a:r>
            <a:endParaRPr lang="en-US" b="1" dirty="0"/>
          </a:p>
          <a:p>
            <a:r>
              <a:rPr lang="en-US" b="1" dirty="0"/>
              <a:t>Inclusion: </a:t>
            </a:r>
            <a:r>
              <a:rPr lang="en-US" dirty="0"/>
              <a:t>all students are fully accepted members of their school community</a:t>
            </a:r>
          </a:p>
          <a:p>
            <a:r>
              <a:rPr lang="en-US" b="1" u="sng" dirty="0"/>
              <a:t>My Argument: Inclusive efforts at the university level need to go farther </a:t>
            </a:r>
          </a:p>
          <a:p>
            <a:r>
              <a:rPr lang="en-US" dirty="0">
                <a:hlinkClick r:id="rId2"/>
              </a:rPr>
              <a:t>https://www.youtube.com/watch?v=ZIPsPRaZP6M</a:t>
            </a:r>
            <a:endParaRPr lang="en-US" dirty="0"/>
          </a:p>
          <a:p>
            <a:pPr marL="0" indent="0">
              <a:buNone/>
            </a:pPr>
            <a:endParaRPr lang="en-US" dirty="0"/>
          </a:p>
          <a:p>
            <a:endParaRPr lang="en-US" b="1" dirty="0"/>
          </a:p>
        </p:txBody>
      </p:sp>
    </p:spTree>
    <p:extLst>
      <p:ext uri="{BB962C8B-B14F-4D97-AF65-F5344CB8AC3E}">
        <p14:creationId xmlns:p14="http://schemas.microsoft.com/office/powerpoint/2010/main" val="9090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88DD-5F6C-5843-A49F-057346D38E73}"/>
              </a:ext>
            </a:extLst>
          </p:cNvPr>
          <p:cNvSpPr>
            <a:spLocks noGrp="1"/>
          </p:cNvSpPr>
          <p:nvPr>
            <p:ph type="title"/>
          </p:nvPr>
        </p:nvSpPr>
        <p:spPr/>
        <p:txBody>
          <a:bodyPr/>
          <a:lstStyle/>
          <a:p>
            <a:r>
              <a:rPr lang="en-US" dirty="0"/>
              <a:t>Why this topic? </a:t>
            </a:r>
          </a:p>
        </p:txBody>
      </p:sp>
      <p:sp>
        <p:nvSpPr>
          <p:cNvPr id="3" name="Content Placeholder 2">
            <a:extLst>
              <a:ext uri="{FF2B5EF4-FFF2-40B4-BE49-F238E27FC236}">
                <a16:creationId xmlns:a16="http://schemas.microsoft.com/office/drawing/2014/main" id="{188E16CC-4857-C940-8458-99121A5EAB89}"/>
              </a:ext>
            </a:extLst>
          </p:cNvPr>
          <p:cNvSpPr>
            <a:spLocks noGrp="1"/>
          </p:cNvSpPr>
          <p:nvPr>
            <p:ph idx="1"/>
          </p:nvPr>
        </p:nvSpPr>
        <p:spPr>
          <a:xfrm>
            <a:off x="700635" y="1756465"/>
            <a:ext cx="10691265" cy="3636088"/>
          </a:xfrm>
        </p:spPr>
        <p:txBody>
          <a:bodyPr/>
          <a:lstStyle/>
          <a:p>
            <a:r>
              <a:rPr lang="en-US" dirty="0"/>
              <a:t>IDEA was not enacted until 1975 while ADA was not enacted until 1990 </a:t>
            </a:r>
          </a:p>
          <a:p>
            <a:r>
              <a:rPr lang="en-US" dirty="0"/>
              <a:t>This is a relatively ‘new’ problem that is finally being addressed </a:t>
            </a:r>
          </a:p>
        </p:txBody>
      </p:sp>
      <p:pic>
        <p:nvPicPr>
          <p:cNvPr id="5" name="Picture 4" descr="Graphical user interface, website&#10;&#10;Description automatically generated">
            <a:extLst>
              <a:ext uri="{FF2B5EF4-FFF2-40B4-BE49-F238E27FC236}">
                <a16:creationId xmlns:a16="http://schemas.microsoft.com/office/drawing/2014/main" id="{40145724-86CC-7847-A577-34859F029194}"/>
              </a:ext>
            </a:extLst>
          </p:cNvPr>
          <p:cNvPicPr>
            <a:picLocks noChangeAspect="1"/>
          </p:cNvPicPr>
          <p:nvPr/>
        </p:nvPicPr>
        <p:blipFill rotWithShape="1">
          <a:blip r:embed="rId2"/>
          <a:srcRect t="38375" b="18059"/>
          <a:stretch/>
        </p:blipFill>
        <p:spPr>
          <a:xfrm>
            <a:off x="609600" y="2935178"/>
            <a:ext cx="10972800" cy="2846439"/>
          </a:xfrm>
          <a:prstGeom prst="rect">
            <a:avLst/>
          </a:prstGeom>
        </p:spPr>
      </p:pic>
    </p:spTree>
    <p:extLst>
      <p:ext uri="{BB962C8B-B14F-4D97-AF65-F5344CB8AC3E}">
        <p14:creationId xmlns:p14="http://schemas.microsoft.com/office/powerpoint/2010/main" val="31022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2721-ABC0-4E4E-B022-2DDDD80D7036}"/>
              </a:ext>
            </a:extLst>
          </p:cNvPr>
          <p:cNvSpPr>
            <a:spLocks noGrp="1"/>
          </p:cNvSpPr>
          <p:nvPr>
            <p:ph type="title"/>
          </p:nvPr>
        </p:nvSpPr>
        <p:spPr/>
        <p:txBody>
          <a:bodyPr/>
          <a:lstStyle/>
          <a:p>
            <a:r>
              <a:rPr lang="en-US" dirty="0"/>
              <a:t>My Project </a:t>
            </a:r>
          </a:p>
        </p:txBody>
      </p:sp>
      <p:sp>
        <p:nvSpPr>
          <p:cNvPr id="3" name="Content Placeholder 2">
            <a:extLst>
              <a:ext uri="{FF2B5EF4-FFF2-40B4-BE49-F238E27FC236}">
                <a16:creationId xmlns:a16="http://schemas.microsoft.com/office/drawing/2014/main" id="{ACCB9002-84BE-9748-BDD0-9A74D39B6D81}"/>
              </a:ext>
            </a:extLst>
          </p:cNvPr>
          <p:cNvSpPr>
            <a:spLocks noGrp="1"/>
          </p:cNvSpPr>
          <p:nvPr>
            <p:ph idx="1"/>
          </p:nvPr>
        </p:nvSpPr>
        <p:spPr>
          <a:xfrm>
            <a:off x="700635" y="1846111"/>
            <a:ext cx="6638011" cy="3636088"/>
          </a:xfrm>
        </p:spPr>
        <p:txBody>
          <a:bodyPr>
            <a:normAutofit fontScale="92500" lnSpcReduction="20000"/>
          </a:bodyPr>
          <a:lstStyle/>
          <a:p>
            <a:r>
              <a:rPr lang="en-US" sz="2400" dirty="0"/>
              <a:t>Wiki website to explain…</a:t>
            </a:r>
          </a:p>
          <a:p>
            <a:pPr lvl="1"/>
            <a:r>
              <a:rPr lang="en-US" sz="2400" dirty="0"/>
              <a:t>Occupational therapy </a:t>
            </a:r>
          </a:p>
          <a:p>
            <a:pPr lvl="1"/>
            <a:r>
              <a:rPr lang="en-US" sz="2400" dirty="0"/>
              <a:t>The occupations of students with disabilities vs without </a:t>
            </a:r>
          </a:p>
          <a:p>
            <a:pPr lvl="1"/>
            <a:r>
              <a:rPr lang="en-US" sz="2400" dirty="0"/>
              <a:t>Inclusion in the classroom </a:t>
            </a:r>
          </a:p>
          <a:p>
            <a:pPr lvl="1"/>
            <a:r>
              <a:rPr lang="en-US" sz="2400" dirty="0"/>
              <a:t>Real life examples of students </a:t>
            </a:r>
          </a:p>
          <a:p>
            <a:pPr lvl="1"/>
            <a:r>
              <a:rPr lang="en-US" sz="2400" dirty="0"/>
              <a:t>How to make a change for the better</a:t>
            </a:r>
          </a:p>
          <a:p>
            <a:pPr lvl="1"/>
            <a:r>
              <a:rPr lang="en-US" sz="2400" dirty="0"/>
              <a:t>My goal is to share information to not only OT students but all students and their universities          </a:t>
            </a:r>
          </a:p>
          <a:p>
            <a:pPr marL="457200" lvl="1" indent="0">
              <a:buNone/>
            </a:pPr>
            <a:endParaRPr lang="en-US" sz="2400" dirty="0"/>
          </a:p>
        </p:txBody>
      </p:sp>
      <p:pic>
        <p:nvPicPr>
          <p:cNvPr id="6" name="Picture 5">
            <a:extLst>
              <a:ext uri="{FF2B5EF4-FFF2-40B4-BE49-F238E27FC236}">
                <a16:creationId xmlns:a16="http://schemas.microsoft.com/office/drawing/2014/main" id="{F3CD6A10-D67B-504A-B8AC-154D82576C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6667" y1="63111" x2="66667" y2="63111"/>
                      </a14:backgroundRemoval>
                    </a14:imgEffect>
                  </a14:imgLayer>
                </a14:imgProps>
              </a:ext>
            </a:extLst>
          </a:blip>
          <a:stretch>
            <a:fillRect/>
          </a:stretch>
        </p:blipFill>
        <p:spPr>
          <a:xfrm>
            <a:off x="7338646" y="2065287"/>
            <a:ext cx="3197737" cy="3197737"/>
          </a:xfrm>
          <a:prstGeom prst="rect">
            <a:avLst/>
          </a:prstGeom>
        </p:spPr>
      </p:pic>
    </p:spTree>
    <p:extLst>
      <p:ext uri="{BB962C8B-B14F-4D97-AF65-F5344CB8AC3E}">
        <p14:creationId xmlns:p14="http://schemas.microsoft.com/office/powerpoint/2010/main" val="36255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35148-F1A6-EA42-98CB-8D0971A883A2}"/>
              </a:ext>
            </a:extLst>
          </p:cNvPr>
          <p:cNvSpPr>
            <a:spLocks noGrp="1"/>
          </p:cNvSpPr>
          <p:nvPr>
            <p:ph type="title"/>
          </p:nvPr>
        </p:nvSpPr>
        <p:spPr>
          <a:xfrm>
            <a:off x="700088" y="909637"/>
            <a:ext cx="7415212" cy="1362073"/>
          </a:xfrm>
        </p:spPr>
        <p:txBody>
          <a:bodyPr>
            <a:normAutofit/>
          </a:bodyPr>
          <a:lstStyle/>
          <a:p>
            <a:r>
              <a:rPr lang="en-US" dirty="0"/>
              <a:t>Sources &amp; where I plan to go </a:t>
            </a:r>
          </a:p>
        </p:txBody>
      </p:sp>
      <p:cxnSp>
        <p:nvCxnSpPr>
          <p:cNvPr id="12" name="Straight Connector 11">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BE5246-B54A-3A49-A906-E68A7B641BC8}"/>
              </a:ext>
            </a:extLst>
          </p:cNvPr>
          <p:cNvSpPr>
            <a:spLocks noGrp="1"/>
          </p:cNvSpPr>
          <p:nvPr>
            <p:ph idx="1"/>
          </p:nvPr>
        </p:nvSpPr>
        <p:spPr>
          <a:xfrm>
            <a:off x="800100" y="1892950"/>
            <a:ext cx="7315200" cy="4241139"/>
          </a:xfrm>
        </p:spPr>
        <p:txBody>
          <a:bodyPr>
            <a:normAutofit/>
          </a:bodyPr>
          <a:lstStyle/>
          <a:p>
            <a:pPr>
              <a:lnSpc>
                <a:spcPct val="110000"/>
              </a:lnSpc>
            </a:pPr>
            <a:r>
              <a:rPr lang="en-US" i="1" dirty="0"/>
              <a:t>The Exceptional Child: Inclusion in Early Childhood Education- Journal Article</a:t>
            </a:r>
          </a:p>
          <a:p>
            <a:pPr lvl="1">
              <a:lnSpc>
                <a:spcPct val="110000"/>
              </a:lnSpc>
            </a:pPr>
            <a:r>
              <a:rPr lang="en-US" sz="2000" dirty="0"/>
              <a:t>“normal” and “exceptional” development. </a:t>
            </a:r>
            <a:r>
              <a:rPr lang="en-US" sz="2000" i="1" dirty="0"/>
              <a:t> </a:t>
            </a:r>
            <a:endParaRPr lang="en-US" sz="2000" dirty="0"/>
          </a:p>
          <a:p>
            <a:pPr>
              <a:lnSpc>
                <a:spcPct val="110000"/>
              </a:lnSpc>
            </a:pPr>
            <a:r>
              <a:rPr lang="en-US" i="1" dirty="0"/>
              <a:t>Inclusion of Students with Autism Spectrum Disorders.- Teacher Article</a:t>
            </a:r>
          </a:p>
          <a:p>
            <a:pPr lvl="1">
              <a:lnSpc>
                <a:spcPct val="110000"/>
              </a:lnSpc>
            </a:pPr>
            <a:r>
              <a:rPr lang="en-US" sz="2000" dirty="0"/>
              <a:t>Teacher Perspective</a:t>
            </a:r>
          </a:p>
          <a:p>
            <a:pPr>
              <a:lnSpc>
                <a:spcPct val="110000"/>
              </a:lnSpc>
            </a:pPr>
            <a:r>
              <a:rPr lang="en-US" i="1" dirty="0"/>
              <a:t>The Power of Inclusive Education – TedTalk</a:t>
            </a:r>
          </a:p>
          <a:p>
            <a:pPr lvl="1">
              <a:lnSpc>
                <a:spcPct val="110000"/>
              </a:lnSpc>
            </a:pPr>
            <a:r>
              <a:rPr lang="en-US" sz="2000" dirty="0"/>
              <a:t>professor in the Area of Special Education at the University of Washington, talks of the importance of inclusion and how the lessons it teaches can be carried outside of the classroom. </a:t>
            </a:r>
          </a:p>
          <a:p>
            <a:pPr lvl="1">
              <a:lnSpc>
                <a:spcPct val="110000"/>
              </a:lnSpc>
            </a:pPr>
            <a:endParaRPr lang="en-US" sz="1500" dirty="0"/>
          </a:p>
        </p:txBody>
      </p:sp>
      <p:pic>
        <p:nvPicPr>
          <p:cNvPr id="5" name="Graphic 4" descr="Artificial Intelligence with solid fill">
            <a:extLst>
              <a:ext uri="{FF2B5EF4-FFF2-40B4-BE49-F238E27FC236}">
                <a16:creationId xmlns:a16="http://schemas.microsoft.com/office/drawing/2014/main" id="{8AD4A7A0-7DBA-F94A-B1FB-15BF593C0D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15300" y="1790698"/>
            <a:ext cx="3276600" cy="3276600"/>
          </a:xfrm>
          <a:prstGeom prst="rect">
            <a:avLst/>
          </a:prstGeom>
        </p:spPr>
      </p:pic>
      <p:cxnSp>
        <p:nvCxnSpPr>
          <p:cNvPr id="14" name="Straight Connector 13">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0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A682-72D1-F840-84A1-ECDE7ED1E775}"/>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81031B3A-AAF4-8E41-805F-FD043CF5FE10}"/>
              </a:ext>
            </a:extLst>
          </p:cNvPr>
          <p:cNvSpPr>
            <a:spLocks noGrp="1"/>
          </p:cNvSpPr>
          <p:nvPr>
            <p:ph idx="1"/>
          </p:nvPr>
        </p:nvSpPr>
        <p:spPr>
          <a:xfrm>
            <a:off x="700635" y="1842204"/>
            <a:ext cx="5395365" cy="3636088"/>
          </a:xfrm>
        </p:spPr>
        <p:txBody>
          <a:bodyPr/>
          <a:lstStyle/>
          <a:p>
            <a:r>
              <a:rPr lang="en-US" dirty="0"/>
              <a:t>I plan to interview students with and without disbailities to see their perspective of being in the classroom and of one another </a:t>
            </a:r>
          </a:p>
          <a:p>
            <a:r>
              <a:rPr lang="en-US" dirty="0"/>
              <a:t>I also aim to interview professors and/or the leader of disability services/inclusion at Duquesne </a:t>
            </a:r>
          </a:p>
        </p:txBody>
      </p:sp>
      <p:pic>
        <p:nvPicPr>
          <p:cNvPr id="4" name="Picture 3">
            <a:extLst>
              <a:ext uri="{FF2B5EF4-FFF2-40B4-BE49-F238E27FC236}">
                <a16:creationId xmlns:a16="http://schemas.microsoft.com/office/drawing/2014/main" id="{5699C698-FB93-7C48-A3F5-6AA9CBA49FFE}"/>
              </a:ext>
            </a:extLst>
          </p:cNvPr>
          <p:cNvPicPr>
            <a:picLocks noChangeAspect="1"/>
          </p:cNvPicPr>
          <p:nvPr/>
        </p:nvPicPr>
        <p:blipFill>
          <a:blip r:embed="rId2"/>
          <a:stretch>
            <a:fillRect/>
          </a:stretch>
        </p:blipFill>
        <p:spPr>
          <a:xfrm>
            <a:off x="6691312" y="1607611"/>
            <a:ext cx="4105275" cy="4105275"/>
          </a:xfrm>
          <a:prstGeom prst="rect">
            <a:avLst/>
          </a:prstGeom>
        </p:spPr>
      </p:pic>
    </p:spTree>
    <p:extLst>
      <p:ext uri="{BB962C8B-B14F-4D97-AF65-F5344CB8AC3E}">
        <p14:creationId xmlns:p14="http://schemas.microsoft.com/office/powerpoint/2010/main" val="115128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9D2721-ABC0-4E4E-B022-2DDDD80D7036}"/>
              </a:ext>
            </a:extLst>
          </p:cNvPr>
          <p:cNvSpPr>
            <a:spLocks noGrp="1"/>
          </p:cNvSpPr>
          <p:nvPr>
            <p:ph type="title"/>
          </p:nvPr>
        </p:nvSpPr>
        <p:spPr>
          <a:xfrm>
            <a:off x="700087" y="909638"/>
            <a:ext cx="10691813" cy="810192"/>
          </a:xfrm>
        </p:spPr>
        <p:txBody>
          <a:bodyPr>
            <a:normAutofit/>
          </a:bodyPr>
          <a:lstStyle/>
          <a:p>
            <a:r>
              <a:rPr lang="en-US" dirty="0"/>
              <a:t>Planet of the blind </a:t>
            </a:r>
          </a:p>
        </p:txBody>
      </p:sp>
      <p:cxnSp>
        <p:nvCxnSpPr>
          <p:cNvPr id="21" name="Straight Connector 20">
            <a:extLst>
              <a:ext uri="{FF2B5EF4-FFF2-40B4-BE49-F238E27FC236}">
                <a16:creationId xmlns:a16="http://schemas.microsoft.com/office/drawing/2014/main" id="{BCE733BF-B95F-4869-AB8F-D90C6F5957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erson with a dog&#10;&#10;Description automatically generated with low confidence">
            <a:extLst>
              <a:ext uri="{FF2B5EF4-FFF2-40B4-BE49-F238E27FC236}">
                <a16:creationId xmlns:a16="http://schemas.microsoft.com/office/drawing/2014/main" id="{F8B78480-D2B4-324F-981D-9893CCB06551}"/>
              </a:ext>
            </a:extLst>
          </p:cNvPr>
          <p:cNvPicPr>
            <a:picLocks noChangeAspect="1"/>
          </p:cNvPicPr>
          <p:nvPr/>
        </p:nvPicPr>
        <p:blipFill rotWithShape="1">
          <a:blip r:embed="rId2"/>
          <a:srcRect t="4515" r="2" b="4518"/>
          <a:stretch/>
        </p:blipFill>
        <p:spPr>
          <a:xfrm>
            <a:off x="800100" y="1795634"/>
            <a:ext cx="3238500" cy="3995565"/>
          </a:xfrm>
          <a:prstGeom prst="rect">
            <a:avLst/>
          </a:prstGeom>
        </p:spPr>
      </p:pic>
      <p:sp>
        <p:nvSpPr>
          <p:cNvPr id="3" name="Content Placeholder 2">
            <a:extLst>
              <a:ext uri="{FF2B5EF4-FFF2-40B4-BE49-F238E27FC236}">
                <a16:creationId xmlns:a16="http://schemas.microsoft.com/office/drawing/2014/main" id="{ACCB9002-84BE-9748-BDD0-9A74D39B6D81}"/>
              </a:ext>
            </a:extLst>
          </p:cNvPr>
          <p:cNvSpPr>
            <a:spLocks noGrp="1"/>
          </p:cNvSpPr>
          <p:nvPr>
            <p:ph idx="1"/>
          </p:nvPr>
        </p:nvSpPr>
        <p:spPr>
          <a:xfrm>
            <a:off x="4769224" y="1754802"/>
            <a:ext cx="6723529" cy="4074781"/>
          </a:xfrm>
        </p:spPr>
        <p:txBody>
          <a:bodyPr>
            <a:normAutofit/>
          </a:bodyPr>
          <a:lstStyle/>
          <a:p>
            <a:r>
              <a:rPr lang="en-US" dirty="0"/>
              <a:t>Detail of what its like to have a disability in comparison to non-disabled people around you </a:t>
            </a:r>
          </a:p>
          <a:p>
            <a:r>
              <a:rPr lang="en-US" dirty="0"/>
              <a:t>Use quotes and excerpts specifically from what Kuusisto experienced</a:t>
            </a:r>
          </a:p>
        </p:txBody>
      </p:sp>
      <p:cxnSp>
        <p:nvCxnSpPr>
          <p:cNvPr id="23" name="Straight Connector 22">
            <a:extLst>
              <a:ext uri="{FF2B5EF4-FFF2-40B4-BE49-F238E27FC236}">
                <a16:creationId xmlns:a16="http://schemas.microsoft.com/office/drawing/2014/main" id="{8D1166D6-1A36-41B0-8A82-37761E6F3D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46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DD70-1A50-AC4C-87EB-5C5D78431C6A}"/>
              </a:ext>
            </a:extLst>
          </p:cNvPr>
          <p:cNvSpPr>
            <a:spLocks noGrp="1"/>
          </p:cNvSpPr>
          <p:nvPr>
            <p:ph type="title"/>
          </p:nvPr>
        </p:nvSpPr>
        <p:spPr/>
        <p:txBody>
          <a:bodyPr/>
          <a:lstStyle/>
          <a:p>
            <a:r>
              <a:rPr lang="en-US" dirty="0"/>
              <a:t>Relevance to Global DIVERSITY </a:t>
            </a:r>
          </a:p>
        </p:txBody>
      </p:sp>
      <p:sp>
        <p:nvSpPr>
          <p:cNvPr id="3" name="Content Placeholder 2">
            <a:extLst>
              <a:ext uri="{FF2B5EF4-FFF2-40B4-BE49-F238E27FC236}">
                <a16:creationId xmlns:a16="http://schemas.microsoft.com/office/drawing/2014/main" id="{6EFE4899-CFAD-8A4C-B0C1-6120DD57062A}"/>
              </a:ext>
            </a:extLst>
          </p:cNvPr>
          <p:cNvSpPr>
            <a:spLocks noGrp="1"/>
          </p:cNvSpPr>
          <p:nvPr>
            <p:ph idx="1"/>
          </p:nvPr>
        </p:nvSpPr>
        <p:spPr>
          <a:xfrm>
            <a:off x="700635" y="1770612"/>
            <a:ext cx="10691265" cy="3636088"/>
          </a:xfrm>
        </p:spPr>
        <p:txBody>
          <a:bodyPr/>
          <a:lstStyle/>
          <a:p>
            <a:r>
              <a:rPr lang="en-US" dirty="0"/>
              <a:t>People with disabilities in the classroom need to be included and represented not only in the classroom but everywhere</a:t>
            </a:r>
          </a:p>
          <a:p>
            <a:r>
              <a:rPr lang="en-US" dirty="0"/>
              <a:t>This relates to other minority groups we’ve discussed in class and how they’ve felt including</a:t>
            </a:r>
          </a:p>
          <a:p>
            <a:pPr lvl="1"/>
            <a:r>
              <a:rPr lang="en-US" dirty="0"/>
              <a:t>Loneliness</a:t>
            </a:r>
          </a:p>
          <a:p>
            <a:pPr lvl="1"/>
            <a:r>
              <a:rPr lang="en-US" dirty="0"/>
              <a:t>Isolation </a:t>
            </a:r>
          </a:p>
          <a:p>
            <a:pPr lvl="1"/>
            <a:r>
              <a:rPr lang="en-US" dirty="0"/>
              <a:t>Depression</a:t>
            </a:r>
          </a:p>
          <a:p>
            <a:pPr lvl="1"/>
            <a:r>
              <a:rPr lang="en-US" dirty="0"/>
              <a:t>Self hatred</a:t>
            </a:r>
          </a:p>
        </p:txBody>
      </p:sp>
    </p:spTree>
    <p:extLst>
      <p:ext uri="{BB962C8B-B14F-4D97-AF65-F5344CB8AC3E}">
        <p14:creationId xmlns:p14="http://schemas.microsoft.com/office/powerpoint/2010/main" val="2306291581"/>
      </p:ext>
    </p:extLst>
  </p:cSld>
  <p:clrMapOvr>
    <a:masterClrMapping/>
  </p:clrMapOvr>
</p:sld>
</file>

<file path=ppt/theme/theme1.xml><?xml version="1.0" encoding="utf-8"?>
<a:theme xmlns:a="http://schemas.openxmlformats.org/drawingml/2006/main" name="ChronicleVTI">
  <a:themeElements>
    <a:clrScheme name="AnalogousFromLightSeedLeftStep">
      <a:dk1>
        <a:srgbClr val="000000"/>
      </a:dk1>
      <a:lt1>
        <a:srgbClr val="FFFFFF"/>
      </a:lt1>
      <a:dk2>
        <a:srgbClr val="2A2441"/>
      </a:dk2>
      <a:lt2>
        <a:srgbClr val="E7E8E2"/>
      </a:lt2>
      <a:accent1>
        <a:srgbClr val="856EEE"/>
      </a:accent1>
      <a:accent2>
        <a:srgbClr val="4E73EB"/>
      </a:accent2>
      <a:accent3>
        <a:srgbClr val="40AEE9"/>
      </a:accent3>
      <a:accent4>
        <a:srgbClr val="37B3AB"/>
      </a:accent4>
      <a:accent5>
        <a:srgbClr val="33BA79"/>
      </a:accent5>
      <a:accent6>
        <a:srgbClr val="2DBB3B"/>
      </a:accent6>
      <a:hlink>
        <a:srgbClr val="7E8852"/>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9586</TotalTime>
  <Words>406</Words>
  <Application>Microsoft Macintosh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Calisto MT</vt:lpstr>
      <vt:lpstr>Univers Condensed</vt:lpstr>
      <vt:lpstr>ChronicleVTI</vt:lpstr>
      <vt:lpstr>Students with Disabilities and their inclusion in Universities </vt:lpstr>
      <vt:lpstr>My topic inclusion in the classroom at the university level and Disabled student’s occupations </vt:lpstr>
      <vt:lpstr>Why this topic? </vt:lpstr>
      <vt:lpstr>My Project </vt:lpstr>
      <vt:lpstr>Sources &amp; where I plan to go </vt:lpstr>
      <vt:lpstr>Interviews</vt:lpstr>
      <vt:lpstr>Planet of the blind </vt:lpstr>
      <vt:lpstr>Relevance to Global DIVERSITY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Roles Amongst Students with Disabilities</dc:title>
  <dc:creator>Hannah Davis</dc:creator>
  <cp:lastModifiedBy>Hannah Davis</cp:lastModifiedBy>
  <cp:revision>11</cp:revision>
  <dcterms:created xsi:type="dcterms:W3CDTF">2021-04-15T22:15:24Z</dcterms:created>
  <dcterms:modified xsi:type="dcterms:W3CDTF">2021-05-03T17:48:48Z</dcterms:modified>
</cp:coreProperties>
</file>